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411" r:id="rId2"/>
    <p:sldId id="432" r:id="rId3"/>
    <p:sldId id="398" r:id="rId4"/>
    <p:sldId id="426" r:id="rId5"/>
    <p:sldId id="394" r:id="rId6"/>
    <p:sldId id="393" r:id="rId7"/>
    <p:sldId id="427" r:id="rId8"/>
    <p:sldId id="431" r:id="rId9"/>
    <p:sldId id="392" r:id="rId10"/>
    <p:sldId id="430" r:id="rId11"/>
    <p:sldId id="428" r:id="rId12"/>
    <p:sldId id="429" r:id="rId1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574A99-4EA1-44E5-9F23-F3F8462F4ACF}">
          <p14:sldIdLst>
            <p14:sldId id="411"/>
            <p14:sldId id="432"/>
            <p14:sldId id="398"/>
            <p14:sldId id="426"/>
            <p14:sldId id="394"/>
            <p14:sldId id="393"/>
            <p14:sldId id="427"/>
            <p14:sldId id="431"/>
            <p14:sldId id="392"/>
            <p14:sldId id="430"/>
            <p14:sldId id="428"/>
            <p14:sldId id="429"/>
          </p14:sldIdLst>
        </p14:section>
        <p14:section name="Untitled Section" id="{9289C6C3-2603-4A49-A736-B72B2BCB432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CC00"/>
    <a:srgbClr val="660066"/>
    <a:srgbClr val="FF6600"/>
    <a:srgbClr val="A500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0435" autoAdjust="0"/>
  </p:normalViewPr>
  <p:slideViewPr>
    <p:cSldViewPr>
      <p:cViewPr varScale="1">
        <p:scale>
          <a:sx n="68" d="100"/>
          <a:sy n="68" d="100"/>
        </p:scale>
        <p:origin x="1253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1FB6A-8E8C-49DF-95A8-E4BFF19363E2}" type="datetimeFigureOut">
              <a:rPr lang="en-US" smtClean="0"/>
              <a:pPr/>
              <a:t>3/21/2017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74A99-7D9F-406B-846F-9D8F5704A35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956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CC789-DFEF-4712-AA40-8D6085514370}" type="datetimeFigureOut">
              <a:rPr lang="en-US" smtClean="0"/>
              <a:pPr/>
              <a:t>3/21/2017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BB0A0-2DF2-40E8-ABAB-80C638FFC1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98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BB0A0-2DF2-40E8-ABAB-80C638FFC17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37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4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957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57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3/21/2017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57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3/21/2017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65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3/21/2017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4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3/21/2017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65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3/21/2017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71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3/21/2017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78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3/21/2017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68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3/21/2017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52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3/21/2017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4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3/21/2017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83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3/21/2017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50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B1514-FAA4-4060-B9DD-D4C87F11C790}" type="datetimeFigureOut">
              <a:rPr lang="en-US" smtClean="0"/>
              <a:pPr/>
              <a:t>3/21/2017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24A95-26FD-4051-AB75-EE783B0A1D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83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go.soton.ac.uk/7r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go.soton.ac.uk/7r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go.soton.ac.uk/7r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go.soton.ac.uk/7r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25193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GB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RAP Student Entitlement</a:t>
            </a:r>
            <a:endParaRPr lang="en-GB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43578"/>
            <a:ext cx="9144000" cy="121442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Education March 2017</a:t>
            </a:r>
            <a:endParaRPr lang="en-GB" sz="6000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194"/>
            <a:ext cx="9143999" cy="4118384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4"/>
          <a:srcRect l="3494" t="44496" r="81664" b="22324"/>
          <a:stretch/>
        </p:blipFill>
        <p:spPr bwMode="auto">
          <a:xfrm>
            <a:off x="30362" y="1525194"/>
            <a:ext cx="1405928" cy="17401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438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84111" cy="132556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FFC000"/>
                </a:solidFill>
              </a:rPr>
              <a:t>Student Entitlement</a:t>
            </a:r>
            <a:endParaRPr lang="en-GB" sz="6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86212"/>
            <a:ext cx="9036496" cy="5155155"/>
          </a:xfrm>
        </p:spPr>
        <p:txBody>
          <a:bodyPr>
            <a:noAutofit/>
          </a:bodyPr>
          <a:lstStyle/>
          <a:p>
            <a:pPr marL="1073150" indent="-1073150"/>
            <a:endParaRPr lang="en-GB" sz="2000" b="1" dirty="0" smtClean="0"/>
          </a:p>
          <a:p>
            <a:r>
              <a:rPr lang="en-GB" sz="6000" b="1" u="sng" dirty="0"/>
              <a:t>Key concepts:</a:t>
            </a:r>
            <a:r>
              <a:rPr lang="en-GB" sz="6000" dirty="0"/>
              <a:t> Partnership; Boundaries; Self-regulation; Professional, Statutory and Regulatory Body requirements.</a:t>
            </a:r>
            <a:r>
              <a:rPr lang="en-GB" sz="6000" i="1" dirty="0"/>
              <a:t> </a:t>
            </a:r>
            <a:endParaRPr lang="en-GB" sz="6000" dirty="0"/>
          </a:p>
          <a:p>
            <a:endParaRPr lang="en-GB" sz="6000" dirty="0"/>
          </a:p>
          <a:p>
            <a:pPr marL="0" indent="0">
              <a:buNone/>
            </a:pPr>
            <a:endParaRPr lang="en-GB" sz="6000" u="sng" dirty="0" smtClean="0">
              <a:hlinkClick r:id="rId2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3494" t="44496" r="81664" b="22324"/>
          <a:stretch/>
        </p:blipFill>
        <p:spPr bwMode="auto">
          <a:xfrm>
            <a:off x="7218083" y="260648"/>
            <a:ext cx="1368152" cy="1325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67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84111" cy="132556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sz="8800" dirty="0" smtClean="0">
                <a:solidFill>
                  <a:srgbClr val="FFC000"/>
                </a:solidFill>
              </a:rPr>
              <a:t>Entry steps</a:t>
            </a:r>
            <a:endParaRPr lang="en-GB" sz="8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86212"/>
            <a:ext cx="9036496" cy="5155155"/>
          </a:xfrm>
        </p:spPr>
        <p:txBody>
          <a:bodyPr>
            <a:noAutofit/>
          </a:bodyPr>
          <a:lstStyle/>
          <a:p>
            <a:pPr marL="804863" indent="-804863"/>
            <a:r>
              <a:rPr lang="en-GB" sz="3600" dirty="0" smtClean="0"/>
              <a:t>What </a:t>
            </a:r>
            <a:r>
              <a:rPr lang="en-GB" sz="3600" dirty="0"/>
              <a:t>is a </a:t>
            </a:r>
            <a:r>
              <a:rPr lang="en-GB" sz="3600" b="1" dirty="0"/>
              <a:t>deep approach within your discipline</a:t>
            </a:r>
            <a:r>
              <a:rPr lang="en-GB" sz="3600" dirty="0"/>
              <a:t>? What does good look like? </a:t>
            </a:r>
          </a:p>
          <a:p>
            <a:pPr marL="804863" lvl="0" indent="-804863"/>
            <a:r>
              <a:rPr lang="en-GB" sz="3600" dirty="0"/>
              <a:t>What are your </a:t>
            </a:r>
            <a:r>
              <a:rPr lang="en-GB" sz="3600" b="1" dirty="0"/>
              <a:t>expectations regarding student engagement</a:t>
            </a:r>
            <a:r>
              <a:rPr lang="en-GB" sz="3600" dirty="0"/>
              <a:t> – what is negotiable and what is not.</a:t>
            </a:r>
          </a:p>
          <a:p>
            <a:pPr marL="804863" lvl="0" indent="-804863"/>
            <a:r>
              <a:rPr lang="en-GB" sz="3600" dirty="0"/>
              <a:t>What is it to be a </a:t>
            </a:r>
            <a:r>
              <a:rPr lang="en-GB" sz="3600" b="1" dirty="0"/>
              <a:t>member of your community</a:t>
            </a:r>
            <a:r>
              <a:rPr lang="en-GB" sz="3600" dirty="0"/>
              <a:t>? </a:t>
            </a:r>
          </a:p>
          <a:p>
            <a:pPr marL="804863" lvl="0" indent="-804863"/>
            <a:r>
              <a:rPr lang="en-GB" sz="3600" dirty="0"/>
              <a:t>Clarify what </a:t>
            </a:r>
            <a:r>
              <a:rPr lang="en-GB" sz="3600" b="1" dirty="0"/>
              <a:t>student-staff partnership looks like</a:t>
            </a:r>
            <a:r>
              <a:rPr lang="en-GB" sz="3600" dirty="0"/>
              <a:t> within your discipline.</a:t>
            </a:r>
          </a:p>
          <a:p>
            <a:pPr marL="0" indent="0">
              <a:buNone/>
            </a:pPr>
            <a:endParaRPr lang="en-GB" sz="2400" u="sng" dirty="0" smtClean="0">
              <a:hlinkClick r:id="rId2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3494" t="44496" r="81664" b="22324"/>
          <a:stretch/>
        </p:blipFill>
        <p:spPr bwMode="auto">
          <a:xfrm>
            <a:off x="7218083" y="260648"/>
            <a:ext cx="1368152" cy="1325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21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84111" cy="132556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sz="8800" dirty="0" smtClean="0">
                <a:solidFill>
                  <a:srgbClr val="FFC000"/>
                </a:solidFill>
              </a:rPr>
              <a:t> In Practice</a:t>
            </a:r>
            <a:endParaRPr lang="en-GB" sz="8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86212"/>
            <a:ext cx="9036496" cy="51551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Clarity about:</a:t>
            </a:r>
            <a:endParaRPr lang="en-GB" sz="3600" dirty="0"/>
          </a:p>
          <a:p>
            <a:pPr marL="900113" indent="-538163">
              <a:buNone/>
            </a:pPr>
            <a:r>
              <a:rPr lang="en-GB" sz="3600" dirty="0" smtClean="0"/>
              <a:t>what is available </a:t>
            </a:r>
          </a:p>
          <a:p>
            <a:pPr marL="900113" indent="-538163">
              <a:buNone/>
            </a:pPr>
            <a:r>
              <a:rPr lang="en-GB" sz="3600" dirty="0" smtClean="0"/>
              <a:t>what does it look like</a:t>
            </a:r>
          </a:p>
          <a:p>
            <a:pPr marL="900113" indent="-538163">
              <a:buNone/>
            </a:pPr>
            <a:r>
              <a:rPr lang="en-GB" sz="3600" dirty="0" smtClean="0"/>
              <a:t>how to access it</a:t>
            </a:r>
          </a:p>
          <a:p>
            <a:pPr marL="900113" indent="-538163">
              <a:buNone/>
            </a:pPr>
            <a:r>
              <a:rPr lang="en-GB" sz="3600" dirty="0" smtClean="0"/>
              <a:t>what is the staff and student </a:t>
            </a:r>
            <a:r>
              <a:rPr lang="en-GB" sz="3600" smtClean="0"/>
              <a:t>role </a:t>
            </a:r>
            <a:r>
              <a:rPr lang="en-GB" sz="3600" smtClean="0"/>
              <a:t>in </a:t>
            </a:r>
            <a:r>
              <a:rPr lang="en-GB" sz="3600" dirty="0" smtClean="0"/>
              <a:t>all of it   </a:t>
            </a:r>
          </a:p>
          <a:p>
            <a:pPr marL="900113" indent="-538163">
              <a:buNone/>
            </a:pPr>
            <a:r>
              <a:rPr lang="en-GB" sz="3600" dirty="0" smtClean="0"/>
              <a:t>how to get support from relevant teams</a:t>
            </a:r>
          </a:p>
          <a:p>
            <a:pPr marL="900113" indent="-538163">
              <a:buNone/>
            </a:pPr>
            <a:r>
              <a:rPr lang="en-GB" sz="3600" dirty="0"/>
              <a:t>s</a:t>
            </a:r>
            <a:r>
              <a:rPr lang="en-GB" sz="3600" dirty="0" smtClean="0"/>
              <a:t>tudent role in helping themselves                            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494" t="44496" r="81664" b="22324"/>
          <a:stretch/>
        </p:blipFill>
        <p:spPr bwMode="auto">
          <a:xfrm>
            <a:off x="7218083" y="260648"/>
            <a:ext cx="1368152" cy="1325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716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A50021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pPr algn="ctr"/>
            <a:r>
              <a:rPr lang="en-GB" sz="6600" b="1" dirty="0" smtClean="0">
                <a:solidFill>
                  <a:schemeClr val="bg1"/>
                </a:solidFill>
              </a:rPr>
              <a:t>Student-Staff Partnership</a:t>
            </a:r>
            <a:endParaRPr lang="en-GB" sz="6600" dirty="0">
              <a:solidFill>
                <a:schemeClr val="bg1"/>
              </a:solidFill>
            </a:endParaRPr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714375" indent="-714375">
              <a:buNone/>
            </a:pPr>
            <a:r>
              <a:rPr lang="en-GB" dirty="0" smtClean="0">
                <a:solidFill>
                  <a:schemeClr val="bg1"/>
                </a:solidFill>
              </a:rPr>
              <a:t>	</a:t>
            </a:r>
          </a:p>
          <a:p>
            <a:pPr marL="0" indent="0" algn="ctr">
              <a:buNone/>
            </a:pPr>
            <a:r>
              <a:rPr lang="en-GB" sz="4400" dirty="0"/>
              <a:t>H</a:t>
            </a:r>
            <a:r>
              <a:rPr lang="en-GB" sz="4400" dirty="0" smtClean="0"/>
              <a:t>ow </a:t>
            </a:r>
            <a:r>
              <a:rPr lang="en-GB" sz="4400" dirty="0"/>
              <a:t>students come to co-own their programmes with lecturers and see themselves as active contributors to the assessment feedback process rather than seeing assessment as something that is done to them. </a:t>
            </a:r>
          </a:p>
        </p:txBody>
      </p:sp>
    </p:spTree>
    <p:extLst>
      <p:ext uri="{BB962C8B-B14F-4D97-AF65-F5344CB8AC3E}">
        <p14:creationId xmlns:p14="http://schemas.microsoft.com/office/powerpoint/2010/main" val="36448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57232"/>
          </a:xfrm>
          <a:prstGeom prst="rect">
            <a:avLst/>
          </a:prstGeom>
          <a:solidFill>
            <a:srgbClr val="FFC000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pPr algn="ctr"/>
            <a:r>
              <a:rPr lang="en-GB" sz="4800" b="1" dirty="0" smtClean="0"/>
              <a:t>Holistic Assessment Framework</a:t>
            </a:r>
            <a:endParaRPr lang="en-GB" sz="4800" b="1" dirty="0"/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en-GB" sz="36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GB" sz="6000" b="1" dirty="0" smtClean="0">
                <a:solidFill>
                  <a:srgbClr val="FFC000"/>
                </a:solidFill>
              </a:rPr>
              <a:t>		EAT:  3 main areas: </a:t>
            </a:r>
          </a:p>
          <a:p>
            <a:pPr>
              <a:buNone/>
            </a:pPr>
            <a:endParaRPr lang="en-GB" sz="3600" b="1" dirty="0" smtClean="0">
              <a:solidFill>
                <a:srgbClr val="FFC000"/>
              </a:solidFill>
            </a:endParaRPr>
          </a:p>
          <a:p>
            <a:pPr marL="1438275" indent="0">
              <a:buNone/>
            </a:pPr>
            <a:r>
              <a:rPr lang="en-GB" sz="5400" b="1" dirty="0" smtClean="0">
                <a:solidFill>
                  <a:srgbClr val="CC0000"/>
                </a:solidFill>
              </a:rPr>
              <a:t>Assessment Literacy</a:t>
            </a:r>
          </a:p>
          <a:p>
            <a:pPr marL="1438275" indent="0">
              <a:buNone/>
            </a:pPr>
            <a:r>
              <a:rPr lang="en-GB" sz="5400" b="1" dirty="0" smtClean="0">
                <a:solidFill>
                  <a:srgbClr val="FFC000"/>
                </a:solidFill>
              </a:rPr>
              <a:t>Assessment Feedback</a:t>
            </a:r>
          </a:p>
          <a:p>
            <a:pPr marL="1438275" indent="0">
              <a:buNone/>
            </a:pPr>
            <a:r>
              <a:rPr lang="en-GB" sz="5400" b="1" dirty="0" smtClean="0">
                <a:solidFill>
                  <a:srgbClr val="FFC000"/>
                </a:solidFill>
              </a:rPr>
              <a:t>Assessment Design</a:t>
            </a:r>
          </a:p>
          <a:p>
            <a:pPr>
              <a:buNone/>
            </a:pPr>
            <a:endParaRPr lang="en-GB" sz="3600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GB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84111" cy="132556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FFC000"/>
                </a:solidFill>
              </a:rPr>
              <a:t>Our priorities 2016-17</a:t>
            </a:r>
            <a:endParaRPr lang="en-GB" sz="6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86212"/>
            <a:ext cx="9036496" cy="5155155"/>
          </a:xfrm>
        </p:spPr>
        <p:txBody>
          <a:bodyPr>
            <a:noAutofit/>
          </a:bodyPr>
          <a:lstStyle/>
          <a:p>
            <a:pPr marL="1073150" indent="-1073150"/>
            <a:endParaRPr lang="en-GB" sz="2000" b="1" dirty="0" smtClean="0"/>
          </a:p>
          <a:p>
            <a:pPr marL="1073150" indent="-1073150"/>
            <a:r>
              <a:rPr lang="en-GB" sz="6600" b="1" dirty="0" smtClean="0"/>
              <a:t>Clarifying what constitutes good</a:t>
            </a:r>
          </a:p>
          <a:p>
            <a:pPr marL="1073150" indent="-1073150"/>
            <a:r>
              <a:rPr lang="en-GB" sz="6600" b="1" dirty="0" smtClean="0">
                <a:solidFill>
                  <a:srgbClr val="FFC000"/>
                </a:solidFill>
              </a:rPr>
              <a:t>Student Entitlement</a:t>
            </a:r>
          </a:p>
          <a:p>
            <a:pPr marL="1073150" indent="-1073150"/>
            <a:r>
              <a:rPr lang="en-GB" sz="6600" b="1" dirty="0" smtClean="0"/>
              <a:t>Focused Feedback</a:t>
            </a:r>
            <a:endParaRPr lang="en-GB" sz="66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494" t="44496" r="81664" b="22324"/>
          <a:stretch/>
        </p:blipFill>
        <p:spPr bwMode="auto">
          <a:xfrm>
            <a:off x="7218083" y="260648"/>
            <a:ext cx="1368152" cy="1325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90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A50021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</a:rPr>
              <a:t>Aim</a:t>
            </a:r>
            <a:endParaRPr lang="en-GB" sz="6600" dirty="0">
              <a:solidFill>
                <a:schemeClr val="bg1"/>
              </a:solidFill>
            </a:endParaRPr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714375" indent="-714375">
              <a:buNone/>
            </a:pPr>
            <a:r>
              <a:rPr lang="en-GB" dirty="0" smtClean="0">
                <a:solidFill>
                  <a:schemeClr val="bg1"/>
                </a:solidFill>
              </a:rPr>
              <a:t>	</a:t>
            </a:r>
          </a:p>
          <a:p>
            <a:pPr marL="1047750" indent="-685800"/>
            <a:r>
              <a:rPr lang="en-GB" sz="5100" dirty="0" smtClean="0"/>
              <a:t>Can we agree a baseline of student entitlement in Education?</a:t>
            </a:r>
          </a:p>
          <a:p>
            <a:pPr marL="1047750" indent="-685800"/>
            <a:r>
              <a:rPr lang="en-GB" sz="5100" dirty="0" smtClean="0"/>
              <a:t>Can programmes agree a baseline of student entitlement?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21386" t="26367" r="20690" b="17270"/>
          <a:stretch/>
        </p:blipFill>
        <p:spPr bwMode="auto">
          <a:xfrm>
            <a:off x="251520" y="188640"/>
            <a:ext cx="8784976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84111" cy="132556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FFC000"/>
                </a:solidFill>
              </a:rPr>
              <a:t>Student Entitlement</a:t>
            </a:r>
            <a:endParaRPr lang="en-GB" sz="6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86212"/>
            <a:ext cx="9036496" cy="5155155"/>
          </a:xfrm>
        </p:spPr>
        <p:txBody>
          <a:bodyPr>
            <a:noAutofit/>
          </a:bodyPr>
          <a:lstStyle/>
          <a:p>
            <a:pPr marL="1073150" indent="-1073150"/>
            <a:endParaRPr lang="en-GB" sz="2000" b="1" dirty="0" smtClean="0"/>
          </a:p>
          <a:p>
            <a:pPr marL="0" indent="0">
              <a:buNone/>
            </a:pPr>
            <a:r>
              <a:rPr lang="en-GB" sz="6000" dirty="0"/>
              <a:t> </a:t>
            </a:r>
            <a:r>
              <a:rPr lang="en-GB" sz="6000" dirty="0" smtClean="0"/>
              <a:t>Does our curriculum design allow students to engage with all dimensions of assessment and feedback? </a:t>
            </a:r>
            <a:endParaRPr lang="en-GB" sz="6000" dirty="0"/>
          </a:p>
          <a:p>
            <a:endParaRPr lang="en-GB" sz="6000" dirty="0"/>
          </a:p>
          <a:p>
            <a:pPr marL="0" indent="0">
              <a:buNone/>
            </a:pPr>
            <a:endParaRPr lang="en-GB" sz="6000" u="sng" dirty="0" smtClean="0">
              <a:hlinkClick r:id="rId2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3494" t="44496" r="81664" b="22324"/>
          <a:stretch/>
        </p:blipFill>
        <p:spPr bwMode="auto">
          <a:xfrm>
            <a:off x="7218083" y="260648"/>
            <a:ext cx="1368152" cy="1325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4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84111" cy="132556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FFC000"/>
                </a:solidFill>
              </a:rPr>
              <a:t>Student Entitlement</a:t>
            </a:r>
            <a:endParaRPr lang="en-GB" sz="6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86212"/>
            <a:ext cx="9036496" cy="5155155"/>
          </a:xfrm>
        </p:spPr>
        <p:txBody>
          <a:bodyPr>
            <a:noAutofit/>
          </a:bodyPr>
          <a:lstStyle/>
          <a:p>
            <a:pPr marL="1073150" indent="-1073150"/>
            <a:endParaRPr lang="en-GB" sz="2000" b="1" dirty="0" smtClean="0"/>
          </a:p>
          <a:p>
            <a:pPr marL="0" indent="0">
              <a:buNone/>
            </a:pPr>
            <a:r>
              <a:rPr lang="en-GB" sz="6000" dirty="0"/>
              <a:t> </a:t>
            </a:r>
            <a:r>
              <a:rPr lang="en-GB" sz="6000" dirty="0" smtClean="0"/>
              <a:t>How are we helping students to help themselves and in doing so help us? </a:t>
            </a:r>
            <a:endParaRPr lang="en-GB" sz="6000" dirty="0"/>
          </a:p>
          <a:p>
            <a:endParaRPr lang="en-GB" sz="6000" dirty="0"/>
          </a:p>
          <a:p>
            <a:pPr marL="0" indent="0">
              <a:buNone/>
            </a:pPr>
            <a:endParaRPr lang="en-GB" sz="6000" u="sng" dirty="0" smtClean="0">
              <a:hlinkClick r:id="rId2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3494" t="44496" r="81664" b="22324"/>
          <a:stretch/>
        </p:blipFill>
        <p:spPr bwMode="auto">
          <a:xfrm>
            <a:off x="7218083" y="260648"/>
            <a:ext cx="1368152" cy="1325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88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18202" t="25435" r="17754" b="8634"/>
          <a:stretch/>
        </p:blipFill>
        <p:spPr bwMode="auto">
          <a:xfrm>
            <a:off x="251520" y="332656"/>
            <a:ext cx="8784976" cy="64087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15565</TotalTime>
  <Words>178</Words>
  <Application>Microsoft Office PowerPoint</Application>
  <PresentationFormat>On-screen Show (4:3)</PresentationFormat>
  <Paragraphs>47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RAP Student Entitlement</vt:lpstr>
      <vt:lpstr>Student-Staff Partnership</vt:lpstr>
      <vt:lpstr>Holistic Assessment Framework</vt:lpstr>
      <vt:lpstr>Our priorities 2016-17</vt:lpstr>
      <vt:lpstr>Aim</vt:lpstr>
      <vt:lpstr>PowerPoint Presentation</vt:lpstr>
      <vt:lpstr>Student Entitlement</vt:lpstr>
      <vt:lpstr>Student Entitlement</vt:lpstr>
      <vt:lpstr>PowerPoint Presentation</vt:lpstr>
      <vt:lpstr>Student Entitlement</vt:lpstr>
      <vt:lpstr>Entry steps</vt:lpstr>
      <vt:lpstr> In Practice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</dc:creator>
  <cp:lastModifiedBy>Carol</cp:lastModifiedBy>
  <cp:revision>101</cp:revision>
  <dcterms:created xsi:type="dcterms:W3CDTF">2015-09-14T00:13:38Z</dcterms:created>
  <dcterms:modified xsi:type="dcterms:W3CDTF">2017-03-21T23:06:27Z</dcterms:modified>
</cp:coreProperties>
</file>